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5" r:id="rId16"/>
    <p:sldId id="266" r:id="rId17"/>
    <p:sldId id="267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7A263-79E4-4F5E-9CDE-D82983426611}" v="689" dt="2021-09-15T06:09:08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6" autoAdjust="0"/>
    <p:restoredTop sz="91768" autoAdjust="0"/>
  </p:normalViewPr>
  <p:slideViewPr>
    <p:cSldViewPr snapToGrid="0">
      <p:cViewPr varScale="1">
        <p:scale>
          <a:sx n="101" d="100"/>
          <a:sy n="101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4288-27C4-46DD-8BAD-7B28CD7CB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7141C-7ECE-44F2-9A14-182BCCE11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8B19-C537-4C30-B3C8-35E7B856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D7A3-BDA1-4E71-B8B7-C81BB04D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7039B-9C6A-49B7-948E-DFFB3F73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95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7996-95BF-46CC-8915-0FF4200E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94DB4-D9AB-4422-B96B-06F3F2170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AF888-71C7-429A-A166-E6372656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F20F-C55E-478A-AB05-19562134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221CB-0070-452A-818A-C0244895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684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7F537-E8A1-4441-B22A-F4B93D271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7B1D3-140F-44AF-9074-EB1712704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94CA-071A-4CF3-ADEC-ADCAAD32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B6B5-8DE7-4C70-A6F3-DB783886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90E9F-717E-45AA-81EE-2AD343F6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263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24A0-3559-4E90-8B27-543E366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534D-3908-4D94-A0FA-AF487F5B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5C291-257D-4D1A-896A-2C438867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E469-32DC-4AA0-A069-EF35E120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07BDE-AA2B-4A28-9386-F7B44147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549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840-D5C9-4D2D-ACF0-22DF79D3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86734-CE7B-4ABC-930E-0B052866E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5676D-88D7-40A2-8A43-CAA5052C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E05FA-59F0-4CA6-95F5-761E4DFF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BD01-5419-4635-A532-345FF90B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314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AE40-6068-4EBB-B800-5D26DDE6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8F59-AA8E-4C7C-AC47-16973F03A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E854B-842A-4F1B-BDBE-C3A3DD4B8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20FA-169A-4885-B77A-17846A85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F3000-7281-4325-A6AC-7D8BA9A0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08555-917C-47E0-8F8A-54BA81A0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233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53D4-A852-4EE5-8FAC-C0F9AED5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42F4-D810-4AC1-82B3-8DCC19AE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A90BD-C7E5-45F3-AF1C-9EC9E01E9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DE12C-816C-463C-A545-556451A46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C9583-FF2A-4721-A941-7E0CCAC0F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4D222-F233-414A-A9B0-96EC1248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D6534-B9AF-4DA7-A752-ED0D9C31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4F579A-CE34-4251-BD1F-6C8E9DD5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924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0FFC-2ABC-49B6-A99D-09A6883B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3BB9D-C2D3-42DC-8C5B-D6AF67C7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1982E-295C-4A8F-BCF3-8F45674E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EC342-F3CC-4543-B69D-7130ECAD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606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D68E8-E5D4-472C-B6B4-1EF314FD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A622F-347B-4B5F-8666-8B8BC8B7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FB5B-3746-4CBF-A79A-A00E6C4A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317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DF9A-58D0-4888-93B9-E24D3B56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4CB18-80B2-47BC-90C4-692CA57F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82E22-F8AA-4EEF-8A1B-FDBD9005A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34E8B-80B9-451D-87E9-1653C175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44AD1-4114-413B-8DCE-D4276112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89096-C512-4901-A0D2-944BECB2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19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3A2F-F9F0-4B25-9CD4-AD607412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291BE-93F2-4615-A00A-DCD85B0D8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8460A-F57A-49B1-A6F1-A92A4701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40AFB-70DD-4D31-8DB9-4CD3749B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EF715-EF46-43C0-957E-F4A95733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E8D8C-2ABE-4CEB-A5FE-BAD89115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316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33D11-44EC-4A36-B42C-5C93B6ED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45F43-AADA-4726-A4BC-CD1827680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14F4-D32D-46CF-ABAA-75158839F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99F78-22E0-4038-844A-4E61985C8374}" type="datetimeFigureOut">
              <a:rPr lang="en-SG" smtClean="0"/>
              <a:t>15/9/2021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BDA46-5836-4E31-8C62-04826E9D2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BB7EC-98E4-4803-B99E-B20AB5387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70BD7-D739-444C-9EDC-25FB1D4819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2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4D224289-A68F-40A1-9966-3AC174B24269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56;p13">
            <a:extLst>
              <a:ext uri="{FF2B5EF4-FFF2-40B4-BE49-F238E27FC236}">
                <a16:creationId xmlns:a16="http://schemas.microsoft.com/office/drawing/2014/main" id="{B209BFC7-6989-442E-A37D-39DFBC21B104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4;p13">
            <a:extLst>
              <a:ext uri="{FF2B5EF4-FFF2-40B4-BE49-F238E27FC236}">
                <a16:creationId xmlns:a16="http://schemas.microsoft.com/office/drawing/2014/main" id="{AA9C30A7-F7AC-4F1A-AF20-C7E69A3AE8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4373" y="922205"/>
            <a:ext cx="11323253" cy="2506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Nunito"/>
                <a:ea typeface="Nunito"/>
                <a:cs typeface="Nunito"/>
                <a:sym typeface="Nunito"/>
              </a:rPr>
              <a:t>ZB4171</a:t>
            </a:r>
            <a:br>
              <a:rPr lang="en" sz="4800">
                <a:latin typeface="Nunito"/>
                <a:ea typeface="Nunito"/>
                <a:cs typeface="Nunito"/>
                <a:sym typeface="Nunito"/>
              </a:rPr>
            </a:br>
            <a:r>
              <a:rPr lang="en" sz="4800">
                <a:latin typeface="Nunito"/>
                <a:ea typeface="Nunito"/>
                <a:cs typeface="Nunito"/>
                <a:sym typeface="Nunito"/>
              </a:rPr>
              <a:t>A generative model for spatial omics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55;p13">
            <a:extLst>
              <a:ext uri="{FF2B5EF4-FFF2-40B4-BE49-F238E27FC236}">
                <a16:creationId xmlns:a16="http://schemas.microsoft.com/office/drawing/2014/main" id="{41BBFA62-9CD1-471C-8FC6-9B7EA21062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5699" y="4517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Ernest Oh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Joseph Lee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3592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>
                <a:latin typeface="Nunito" pitchFamily="2" charset="0"/>
              </a:rPr>
              <a:t>Joint modelling of expression and spatial data</a:t>
            </a:r>
          </a:p>
          <a:p>
            <a:pPr marL="0" indent="0">
              <a:buNone/>
            </a:pPr>
            <a:r>
              <a:rPr lang="en-SG" sz="2400">
                <a:latin typeface="Nunito" pitchFamily="2" charset="0"/>
              </a:rPr>
              <a:t>Matrix Factorization + Hidden Markov Random Fields</a:t>
            </a:r>
          </a:p>
          <a:p>
            <a:pPr marL="0" indent="0">
              <a:buNone/>
            </a:pPr>
            <a:endParaRPr lang="en-SG" sz="2400">
              <a:latin typeface="Nunito" pitchFamily="2" charset="0"/>
            </a:endParaRPr>
          </a:p>
          <a:p>
            <a:pPr marL="0" indent="0">
              <a:buNone/>
            </a:pPr>
            <a:endParaRPr lang="en-SG" sz="2400">
              <a:latin typeface="Nunito" pitchFamily="2" charset="0"/>
            </a:endParaRPr>
          </a:p>
          <a:p>
            <a:pPr marL="0" indent="0">
              <a:buNone/>
            </a:pPr>
            <a:endParaRPr lang="en-SG" sz="2400">
              <a:latin typeface="Nunito" pitchFamily="2" charset="0"/>
            </a:endParaRPr>
          </a:p>
          <a:p>
            <a:pPr marL="0" indent="0">
              <a:buNone/>
            </a:pPr>
            <a:br>
              <a:rPr lang="en-SG" sz="2400">
                <a:latin typeface="Nunito" pitchFamily="2" charset="0"/>
              </a:rPr>
            </a:br>
            <a:r>
              <a:rPr lang="en-SG" sz="2400">
                <a:latin typeface="Nunito" pitchFamily="2" charset="0"/>
              </a:rPr>
              <a:t>Deep neural netwokrs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148;p22">
            <a:extLst>
              <a:ext uri="{FF2B5EF4-FFF2-40B4-BE49-F238E27FC236}">
                <a16:creationId xmlns:a16="http://schemas.microsoft.com/office/drawing/2014/main" id="{CF15DECB-89C0-42CB-ADC3-D8D0AFBB13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2746912"/>
            <a:ext cx="7315076" cy="15101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7" name="Google Shape;149;p22">
            <a:extLst>
              <a:ext uri="{FF2B5EF4-FFF2-40B4-BE49-F238E27FC236}">
                <a16:creationId xmlns:a16="http://schemas.microsoft.com/office/drawing/2014/main" id="{8742D5C5-32B7-47D8-B6C7-36916B0662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916028"/>
            <a:ext cx="9931400" cy="12609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6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101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Given </a:t>
            </a:r>
            <a:r>
              <a:rPr lang="en-SG" sz="2400" b="1">
                <a:latin typeface="Nunito" pitchFamily="2" charset="0"/>
              </a:rPr>
              <a:t>gene expression</a:t>
            </a:r>
            <a:r>
              <a:rPr lang="en-SG" sz="2400">
                <a:latin typeface="Nunito" pitchFamily="2" charset="0"/>
              </a:rPr>
              <a:t> </a:t>
            </a:r>
            <a:r>
              <a:rPr lang="en-SG" sz="2400" b="1">
                <a:latin typeface="Nunito" pitchFamily="2" charset="0"/>
              </a:rPr>
              <a:t>counts</a:t>
            </a:r>
            <a:r>
              <a:rPr lang="en-SG" sz="2400">
                <a:latin typeface="Nunito" pitchFamily="2" charset="0"/>
              </a:rPr>
              <a:t> and </a:t>
            </a:r>
            <a:r>
              <a:rPr lang="en-SG" sz="2400" b="1">
                <a:latin typeface="Nunito" pitchFamily="2" charset="0"/>
              </a:rPr>
              <a:t>spatial</a:t>
            </a:r>
            <a:r>
              <a:rPr lang="en-SG" sz="2400">
                <a:latin typeface="Nunito" pitchFamily="2" charset="0"/>
              </a:rPr>
              <a:t> location of each cell,</a:t>
            </a:r>
            <a:br>
              <a:rPr lang="en-SG" sz="2400">
                <a:latin typeface="Nunito" pitchFamily="2" charset="0"/>
              </a:rPr>
            </a:br>
            <a:r>
              <a:rPr lang="en-SG" sz="2400">
                <a:latin typeface="Nunito" pitchFamily="2" charset="0"/>
              </a:rPr>
              <a:t>develop a </a:t>
            </a:r>
            <a:r>
              <a:rPr lang="en-SG" sz="2400" b="1">
                <a:latin typeface="Nunito" pitchFamily="2" charset="0"/>
              </a:rPr>
              <a:t>generative</a:t>
            </a:r>
            <a:r>
              <a:rPr lang="en-SG" sz="2400">
                <a:latin typeface="Nunito" pitchFamily="2" charset="0"/>
              </a:rPr>
              <a:t> model that </a:t>
            </a:r>
            <a:r>
              <a:rPr lang="en-SG" sz="2400" b="1">
                <a:latin typeface="Nunito" pitchFamily="2" charset="0"/>
              </a:rPr>
              <a:t>jointly</a:t>
            </a:r>
            <a:r>
              <a:rPr lang="en-SG" sz="2400">
                <a:latin typeface="Nunito" pitchFamily="2" charset="0"/>
              </a:rPr>
              <a:t> models these features, for</a:t>
            </a:r>
          </a:p>
          <a:p>
            <a:pPr lvl="1">
              <a:lnSpc>
                <a:spcPct val="120000"/>
              </a:lnSpc>
            </a:pPr>
            <a:r>
              <a:rPr lang="en-SG" sz="2000">
                <a:latin typeface="Nunito" pitchFamily="2" charset="0"/>
              </a:rPr>
              <a:t>Clustering</a:t>
            </a:r>
          </a:p>
          <a:p>
            <a:pPr lvl="1">
              <a:lnSpc>
                <a:spcPct val="120000"/>
              </a:lnSpc>
            </a:pPr>
            <a:r>
              <a:rPr lang="en-SG" sz="2000">
                <a:latin typeface="Nunito" pitchFamily="2" charset="0"/>
              </a:rPr>
              <a:t>Identification of spatially variable genes</a:t>
            </a:r>
          </a:p>
          <a:p>
            <a:pPr marL="457200" lvl="1" indent="0">
              <a:buNone/>
            </a:pPr>
            <a:endParaRPr lang="en-SG" sz="2000">
              <a:latin typeface="Nunito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Develop R / Python scripts to run the model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966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8055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>
                <a:latin typeface="Nunito" pitchFamily="2" charset="0"/>
              </a:rPr>
              <a:t>merFISH data of mouse hypothalamic preoptic region</a:t>
            </a:r>
          </a:p>
          <a:p>
            <a:r>
              <a:rPr lang="en-SG" sz="2400">
                <a:latin typeface="Nunito" pitchFamily="2" charset="0"/>
              </a:rPr>
              <a:t>~1.1 million cells across 30 mice</a:t>
            </a:r>
          </a:p>
          <a:p>
            <a:r>
              <a:rPr lang="en-SG" sz="2400">
                <a:latin typeface="Nunito" pitchFamily="2" charset="0"/>
              </a:rPr>
              <a:t>3 spatial dimensions</a:t>
            </a:r>
          </a:p>
          <a:p>
            <a:r>
              <a:rPr lang="en-SG" sz="2400">
                <a:latin typeface="Nunito" pitchFamily="2" charset="0"/>
              </a:rPr>
              <a:t>125 genes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7FD85-327A-4078-B73E-7EAF7D99949F}"/>
              </a:ext>
            </a:extLst>
          </p:cNvPr>
          <p:cNvSpPr txBox="1">
            <a:spLocks/>
          </p:cNvSpPr>
          <p:nvPr/>
        </p:nvSpPr>
        <p:spPr>
          <a:xfrm>
            <a:off x="838200" y="6487878"/>
            <a:ext cx="10916920" cy="296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Moffitt, J. R., Bambah-Mukku, D., Eichhorn, S. W., Vaughn, E., Shekar, K., Perez, J. D., Rubinstein, N. D., Hao, J., Regev, A., Dulac, C., &amp; Zhuang, X. Molecular, spatial, and functional single-cell profiling of the hypothalamic preoptic region. </a:t>
            </a: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Science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362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, (2018)</a:t>
            </a:r>
            <a:endParaRPr lang="en-SG" sz="100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38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Data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94;p27">
            <a:extLst>
              <a:ext uri="{FF2B5EF4-FFF2-40B4-BE49-F238E27FC236}">
                <a16:creationId xmlns:a16="http://schemas.microsoft.com/office/drawing/2014/main" id="{1BC87C79-F737-4233-B56E-9EF09A46211D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65824" y="1656829"/>
            <a:ext cx="5257800" cy="4611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95;p27">
            <a:extLst>
              <a:ext uri="{FF2B5EF4-FFF2-40B4-BE49-F238E27FC236}">
                <a16:creationId xmlns:a16="http://schemas.microsoft.com/office/drawing/2014/main" id="{2309CA9D-2526-436F-BE4F-A2F2453280B3}"/>
              </a:ext>
            </a:extLst>
          </p:cNvPr>
          <p:cNvGrpSpPr/>
          <p:nvPr/>
        </p:nvGrpSpPr>
        <p:grpSpPr>
          <a:xfrm>
            <a:off x="6249442" y="1822768"/>
            <a:ext cx="4814798" cy="4273223"/>
            <a:chOff x="4529838" y="1331625"/>
            <a:chExt cx="3745482" cy="3268549"/>
          </a:xfrm>
        </p:grpSpPr>
        <p:pic>
          <p:nvPicPr>
            <p:cNvPr id="10" name="Google Shape;196;p27">
              <a:extLst>
                <a:ext uri="{FF2B5EF4-FFF2-40B4-BE49-F238E27FC236}">
                  <a16:creationId xmlns:a16="http://schemas.microsoft.com/office/drawing/2014/main" id="{22C7B836-F339-4E91-AC9D-3BF102A22CD1}"/>
                </a:ext>
              </a:extLst>
            </p:cNvPr>
            <p:cNvPicPr preferRelativeResize="0"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4529838" y="1425175"/>
              <a:ext cx="3730926" cy="317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97;p27">
              <a:extLst>
                <a:ext uri="{FF2B5EF4-FFF2-40B4-BE49-F238E27FC236}">
                  <a16:creationId xmlns:a16="http://schemas.microsoft.com/office/drawing/2014/main" id="{4B284431-3326-4D83-95F0-B68A91B44E11}"/>
                </a:ext>
              </a:extLst>
            </p:cNvPr>
            <p:cNvPicPr preferRelativeResize="0"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4544568" y="1331625"/>
              <a:ext cx="3730752" cy="93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98;p27">
            <a:extLst>
              <a:ext uri="{FF2B5EF4-FFF2-40B4-BE49-F238E27FC236}">
                <a16:creationId xmlns:a16="http://schemas.microsoft.com/office/drawing/2014/main" id="{A8339B20-17AD-45E6-B6C8-994A2C646405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1045528" y="3429000"/>
            <a:ext cx="679112" cy="787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6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Represent a cell as a tuple: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 is a gene expression vector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 describe spatial coordinates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 describes the latent group of cell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follows a global or local spatial process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latin typeface="Nunito" pitchFamily="2" charset="0"/>
                  </a:rPr>
                  <a:t>i.e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0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Characterize the spatial process based on spatial autocorrelation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latin typeface="Nunito" pitchFamily="2" charset="0"/>
                  </a:rPr>
                  <a:t>Defined as the correlation of a feature with its own neighborhood</a:t>
                </a:r>
              </a:p>
              <a:p>
                <a:pPr marL="0" indent="0">
                  <a:buNone/>
                </a:pPr>
                <a:endParaRPr lang="en-SG" sz="240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153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SG" sz="2400">
                    <a:latin typeface="Nunito" pitchFamily="2" charset="0"/>
                  </a:rPr>
                  <a:t>Define the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as the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nearest neighbors in physical space for each cell</a:t>
                </a:r>
              </a:p>
              <a:p>
                <a:pPr>
                  <a:lnSpc>
                    <a:spcPct val="110000"/>
                  </a:lnSpc>
                </a:pPr>
                <a:r>
                  <a:rPr lang="en-SG" sz="2400">
                    <a:latin typeface="Nunito" pitchFamily="2" charset="0"/>
                  </a:rPr>
                  <a:t>Define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∣∣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∣∣</m:t>
                        </m:r>
                      </m:den>
                    </m:f>
                  </m:oMath>
                </a14:m>
                <a:r>
                  <a:rPr lang="en-SG" sz="2400">
                    <a:latin typeface="Nunito" pitchFamily="2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SG" sz="2000">
                    <a:latin typeface="Nunito" pitchFamily="2" charset="0"/>
                  </a:rPr>
                  <a:t>i.e., the further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 is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, the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 is</a:t>
                </a:r>
              </a:p>
              <a:p>
                <a:pPr>
                  <a:lnSpc>
                    <a:spcPct val="110000"/>
                  </a:lnSpc>
                </a:pPr>
                <a:r>
                  <a:rPr lang="en-SG" sz="2400">
                    <a:latin typeface="Nunito" pitchFamily="2" charset="0"/>
                  </a:rPr>
                  <a:t>Calculate the spatial autocorrelation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SG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SG" sz="2000">
                    <a:latin typeface="Nunito" pitchFamily="2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 = weighted cosine similarity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SG" sz="2000">
                    <a:latin typeface="Nunito" pitchFamily="2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SG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SG" sz="2000" b="1">
                    <a:latin typeface="Nunito" pitchFamily="2" charset="0"/>
                  </a:rPr>
                  <a:t> </a:t>
                </a:r>
                <a:r>
                  <a:rPr lang="en-SG" sz="2000">
                    <a:latin typeface="Nunito" pitchFamily="2" charset="0"/>
                  </a:rPr>
                  <a:t>are sparse high-dimensional vectors so we take care in selecting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SG" sz="2000" b="1">
                  <a:latin typeface="Nunito" pitchFamily="2" charset="0"/>
                </a:endParaRPr>
              </a:p>
              <a:p>
                <a:endParaRPr lang="en-SG" sz="240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3146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We use generative adversarial networks (GANs) to jointly model </a:t>
                </a:r>
                <a14:m>
                  <m:oMath xmlns:m="http://schemas.openxmlformats.org/officeDocument/2006/math">
                    <m:r>
                      <a:rPr lang="en-SG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The generator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maps a </a:t>
                </a:r>
                <a:br>
                  <a:rPr lang="en-SG" sz="2400">
                    <a:latin typeface="Nunito" pitchFamily="2" charset="0"/>
                  </a:rPr>
                </a:br>
                <a:r>
                  <a:rPr lang="en-SG" sz="2400">
                    <a:latin typeface="Nunito" pitchFamily="2" charset="0"/>
                  </a:rPr>
                  <a:t>latent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SG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</a:t>
                </a:r>
                <a:endParaRPr lang="en-SG" sz="2000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’s goal is to create synthetic </a:t>
                </a:r>
                <a:br>
                  <a:rPr lang="en-SG" sz="2000">
                    <a:latin typeface="Nunito" pitchFamily="2" charset="0"/>
                  </a:rPr>
                </a:br>
                <a:r>
                  <a:rPr lang="en-SG" sz="2000">
                    <a:latin typeface="Nunito" pitchFamily="2" charset="0"/>
                  </a:rPr>
                  <a:t>data similar to real data</a:t>
                </a:r>
                <a:endParaRPr lang="en-SG" sz="2000" b="1">
                  <a:latin typeface="Nunito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The discriminator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</a:t>
                </a:r>
                <a:br>
                  <a:rPr lang="en-SG" sz="2400">
                    <a:latin typeface="Nunito" pitchFamily="2" charset="0"/>
                  </a:rPr>
                </a:br>
                <a:r>
                  <a:rPr lang="en-SG" sz="2400">
                    <a:latin typeface="Nunito" pitchFamily="2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’s goal is to successfully </a:t>
                </a:r>
                <a:br>
                  <a:rPr lang="en-SG" sz="2000">
                    <a:latin typeface="Nunito" pitchFamily="2" charset="0"/>
                  </a:rPr>
                </a:br>
                <a:r>
                  <a:rPr lang="en-SG" sz="2000">
                    <a:latin typeface="Nunito" pitchFamily="2" charset="0"/>
                  </a:rPr>
                  <a:t>distinguish real from synthetic </a:t>
                </a:r>
                <a:br>
                  <a:rPr lang="en-SG" sz="2000">
                    <a:latin typeface="Nunito" pitchFamily="2" charset="0"/>
                  </a:rPr>
                </a:br>
                <a:r>
                  <a:rPr lang="en-SG" sz="2000">
                    <a:latin typeface="Nunito" pitchFamily="2" charset="0"/>
                  </a:rPr>
                  <a:t>data created by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SG" sz="2000">
                  <a:latin typeface="Nunito" pitchFamily="2" charset="0"/>
                </a:endParaRPr>
              </a:p>
              <a:p>
                <a:pPr marL="0" indent="0">
                  <a:buNone/>
                </a:pPr>
                <a:endParaRPr lang="en-SG" sz="240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8EB63E6-3871-4659-BC4D-DEB23F0B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4320" y="2389777"/>
            <a:ext cx="5999480" cy="36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To incorporate spatial information, we use conditional GANs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The value function is</a:t>
                </a:r>
                <a:br>
                  <a:rPr lang="en-SG" sz="2400">
                    <a:latin typeface="Nunito" pitchFamily="2" charset="0"/>
                  </a:rPr>
                </a:b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SG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SG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sepChr m:val="∣"/>
                                <m:ctrlPr>
                                  <a:rPr lang="en-SG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SG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SG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sepChr m:val="∣"/>
                                <m:ctrlPr>
                                  <a:rPr lang="en-SG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SG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solidFill>
                      <a:srgbClr val="FF0000"/>
                    </a:solidFill>
                    <a:latin typeface="Nunito" pitchFamily="2" charset="0"/>
                  </a:rPr>
                  <a:t>Red</a:t>
                </a:r>
                <a:r>
                  <a:rPr lang="en-SG" sz="2000">
                    <a:latin typeface="Nunito" pitchFamily="2" charset="0"/>
                  </a:rPr>
                  <a:t>: prob. that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 predicts a real example as synthetic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solidFill>
                      <a:srgbClr val="00B050"/>
                    </a:solidFill>
                    <a:latin typeface="Nunito" pitchFamily="2" charset="0"/>
                  </a:rPr>
                  <a:t>Green</a:t>
                </a:r>
                <a:r>
                  <a:rPr lang="en-SG" sz="2000">
                    <a:latin typeface="Nunito" pitchFamily="2" charset="0"/>
                  </a:rPr>
                  <a:t>: prob. that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SG" sz="2000">
                    <a:latin typeface="Nunito" pitchFamily="2" charset="0"/>
                  </a:rPr>
                  <a:t> predicts a synthetic example as real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 captures the spatial environment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000">
                    <a:latin typeface="Nunito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SG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latin typeface="Nunito" pitchFamily="2" charset="0"/>
                  </a:rPr>
                  <a:t>On convergence we learn a latent representation of a cell conditioned on its neighborhood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We train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SG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SG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SG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SG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SG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SG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SG" sz="2400">
                  <a:latin typeface="Nunito" pitchFamily="2" charset="0"/>
                </a:endParaRPr>
              </a:p>
              <a:p>
                <a:pPr marL="0" indent="0">
                  <a:buNone/>
                </a:pPr>
                <a:endParaRPr lang="en-SG">
                  <a:latin typeface="Nunito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4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2A4ABE-D07D-45EC-BB36-72C744D97153}"/>
              </a:ext>
            </a:extLst>
          </p:cNvPr>
          <p:cNvSpPr txBox="1">
            <a:spLocks/>
          </p:cNvSpPr>
          <p:nvPr/>
        </p:nvSpPr>
        <p:spPr>
          <a:xfrm>
            <a:off x="838200" y="6518358"/>
            <a:ext cx="10916920" cy="296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Klemmer, Konstantin, Koshiyama, Adriano, and Flennerhag, Sebastian. Augmenting correlation structures in spatial data using deep generative models. arXiv preprint ariXiv:1905.09796. (2019)</a:t>
            </a:r>
            <a:endParaRPr lang="en-SG" sz="105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3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834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Define the loss function as a measure of the difference between </a:t>
                </a:r>
                <a:br>
                  <a:rPr lang="en-SG" sz="2400">
                    <a:latin typeface="Nunito" pitchFamily="2" charset="0"/>
                  </a:rPr>
                </a:br>
                <a:r>
                  <a:rPr lang="en-SG" sz="2400">
                    <a:latin typeface="Nunito" pitchFamily="2" charset="0"/>
                  </a:rPr>
                  <a:t>spatial autocorrelation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and synthetic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400">
                    <a:latin typeface="Nunito" pitchFamily="2" charset="0"/>
                  </a:rPr>
                  <a:t> generated from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: e.g.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SG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</m:nary>
                    </m:oMath>
                  </m:oMathPara>
                </a14:m>
                <a:endParaRPr lang="en-SG" sz="2000">
                  <a:latin typeface="Nunito" pitchFamily="2" charset="0"/>
                </a:endParaRPr>
              </a:p>
              <a:p>
                <a:r>
                  <a:rPr lang="en-SG" sz="2400">
                    <a:latin typeface="Nunito" pitchFamily="2" charset="0"/>
                  </a:rPr>
                  <a:t>We want to force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SG" sz="2400">
                    <a:latin typeface="Nunito" pitchFamily="2" charset="0"/>
                  </a:rPr>
                  <a:t> to preserve the neighborhoods (and thus spatial structure) of the data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5102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Open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How do we model noise in the data? </a:t>
                </a:r>
                <a:br>
                  <a:rPr lang="en-SG" sz="2400">
                    <a:latin typeface="Nunito" pitchFamily="2" charset="0"/>
                  </a:rPr>
                </a:br>
                <a:r>
                  <a:rPr lang="en-SG" sz="2400">
                    <a:latin typeface="Nunito" pitchFamily="2" charset="0"/>
                  </a:rPr>
                  <a:t>For a robust model, we need to account for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latin typeface="Nunito" pitchFamily="2" charset="0"/>
                  </a:rPr>
                  <a:t>Technical variation (capture efficiency, dropout, library size) in </a:t>
                </a:r>
                <a14:m>
                  <m:oMath xmlns:m="http://schemas.openxmlformats.org/officeDocument/2006/math">
                    <m:r>
                      <a:rPr lang="en-SG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SG" sz="2000" b="1">
                  <a:latin typeface="Nunito" pitchFamily="2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SG" sz="2000">
                    <a:latin typeface="Nunito" pitchFamily="2" charset="0"/>
                  </a:rPr>
                  <a:t>Batch effects in </a:t>
                </a:r>
                <a14:m>
                  <m:oMath xmlns:m="http://schemas.openxmlformats.org/officeDocument/2006/math">
                    <m:r>
                      <a:rPr lang="en-SG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SG" sz="2000">
                  <a:latin typeface="Nunito" pitchFamily="2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SG" sz="2400">
                    <a:latin typeface="Nunito" pitchFamily="2" charset="0"/>
                  </a:rPr>
                  <a:t>Model choice: are GANs the best model? </a:t>
                </a:r>
                <a:br>
                  <a:rPr lang="en-SG" sz="2400">
                    <a:latin typeface="Nunito" pitchFamily="2" charset="0"/>
                  </a:rPr>
                </a:br>
                <a:r>
                  <a:rPr lang="en-SG" sz="2400">
                    <a:latin typeface="Nunito" pitchFamily="2" charset="0"/>
                  </a:rPr>
                  <a:t>VAEs have also been used successfully to capture latent representation of single-cell data (scVI, scVAE)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03305-0187-4B55-AAF3-16701A3E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478D2-B9C8-4282-96F4-C1A296098220}"/>
              </a:ext>
            </a:extLst>
          </p:cNvPr>
          <p:cNvSpPr txBox="1">
            <a:spLocks/>
          </p:cNvSpPr>
          <p:nvPr/>
        </p:nvSpPr>
        <p:spPr>
          <a:xfrm>
            <a:off x="838200" y="6518358"/>
            <a:ext cx="10916920" cy="296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1050">
                <a:latin typeface="Calibri"/>
                <a:ea typeface="Calibri"/>
                <a:cs typeface="Calibri"/>
                <a:sym typeface="Calibri"/>
              </a:rPr>
              <a:t>Klemmer, Konstantin, Koshiyama, Adriano, and Flennerhag, Sebastian. Augmenting correlation structures in spatial data using deep generative models. arXiv preprint ariXiv:1905.09796. (2019)</a:t>
            </a:r>
            <a:endParaRPr lang="en-SG" sz="105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6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597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" name="Google Shape;250;p32">
            <a:extLst>
              <a:ext uri="{FF2B5EF4-FFF2-40B4-BE49-F238E27FC236}">
                <a16:creationId xmlns:a16="http://schemas.microsoft.com/office/drawing/2014/main" id="{9783EBCC-61EB-4342-8B0E-FE05F769C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340683"/>
              </p:ext>
            </p:extLst>
          </p:nvPr>
        </p:nvGraphicFramePr>
        <p:xfrm>
          <a:off x="1012740" y="1822767"/>
          <a:ext cx="10254700" cy="32865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0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7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6 - Recess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 </a:t>
                      </a:r>
                      <a:r>
                        <a:rPr lang="en" sz="2000">
                          <a:solidFill>
                            <a:schemeClr val="dk2"/>
                          </a:solidFill>
                          <a:latin typeface="+mn-lt"/>
                          <a:ea typeface="Nunito"/>
                          <a:cs typeface="Nunito"/>
                          <a:sym typeface="Nunito"/>
                        </a:rPr>
                        <a:t>specification, parameterization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7 - 11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 implementation, evaluation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12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 robustness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13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Presentations, report and technical work</a:t>
                      </a:r>
                      <a:endParaRPr sz="2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01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tx1">
                    <a:lumMod val="65000"/>
                    <a:lumOff val="35000"/>
                  </a:schemeClr>
                </a:solidFill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62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/>
          <a:lstStyle/>
          <a:p>
            <a:r>
              <a:rPr lang="en-SG">
                <a:latin typeface="Nunito" pitchFamily="2" charset="0"/>
              </a:rPr>
              <a:t>Profiling expression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84;p16">
            <a:extLst>
              <a:ext uri="{FF2B5EF4-FFF2-40B4-BE49-F238E27FC236}">
                <a16:creationId xmlns:a16="http://schemas.microsoft.com/office/drawing/2014/main" id="{781CF2CB-22F0-44C1-B5E9-485E4B5B5C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668" r="-7"/>
          <a:stretch/>
        </p:blipFill>
        <p:spPr>
          <a:xfrm>
            <a:off x="626660" y="1853750"/>
            <a:ext cx="3185540" cy="3406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0" name="Google Shape;85;p16">
            <a:extLst>
              <a:ext uri="{FF2B5EF4-FFF2-40B4-BE49-F238E27FC236}">
                <a16:creationId xmlns:a16="http://schemas.microsoft.com/office/drawing/2014/main" id="{3B16F35F-BA82-4A2D-9F1A-46DD3B17C6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544" r="19431"/>
          <a:stretch/>
        </p:blipFill>
        <p:spPr>
          <a:xfrm>
            <a:off x="4332520" y="1853750"/>
            <a:ext cx="3477980" cy="340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1" name="Google Shape;86;p16">
            <a:extLst>
              <a:ext uri="{FF2B5EF4-FFF2-40B4-BE49-F238E27FC236}">
                <a16:creationId xmlns:a16="http://schemas.microsoft.com/office/drawing/2014/main" id="{219FD0BF-7754-4755-AD2B-6C01772548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258" b="14343"/>
          <a:stretch/>
        </p:blipFill>
        <p:spPr>
          <a:xfrm>
            <a:off x="8330820" y="1853750"/>
            <a:ext cx="3185540" cy="3406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BCBED1-AE47-4452-B32F-65DF5591147B}"/>
              </a:ext>
            </a:extLst>
          </p:cNvPr>
          <p:cNvSpPr txBox="1"/>
          <p:nvPr/>
        </p:nvSpPr>
        <p:spPr>
          <a:xfrm>
            <a:off x="1015470" y="5434794"/>
            <a:ext cx="240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Bulk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0AAA8-71EE-48BA-92B0-82ECD04D282F}"/>
              </a:ext>
            </a:extLst>
          </p:cNvPr>
          <p:cNvSpPr txBox="1"/>
          <p:nvPr/>
        </p:nvSpPr>
        <p:spPr>
          <a:xfrm>
            <a:off x="4892040" y="5434794"/>
            <a:ext cx="240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Single-cell sequencing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4249A-A00C-43A5-8132-4C763805CCBA}"/>
              </a:ext>
            </a:extLst>
          </p:cNvPr>
          <p:cNvSpPr txBox="1"/>
          <p:nvPr/>
        </p:nvSpPr>
        <p:spPr>
          <a:xfrm>
            <a:off x="8719630" y="543479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Spatial omics</a:t>
            </a:r>
          </a:p>
        </p:txBody>
      </p:sp>
    </p:spTree>
    <p:extLst>
      <p:ext uri="{BB962C8B-B14F-4D97-AF65-F5344CB8AC3E}">
        <p14:creationId xmlns:p14="http://schemas.microsoft.com/office/powerpoint/2010/main" val="149638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Spatially-resolved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>
                <a:latin typeface="Nunito" pitchFamily="2" charset="0"/>
              </a:rPr>
              <a:t>Measuring gene activity in a tissue, </a:t>
            </a:r>
            <a:br>
              <a:rPr lang="en-SG" sz="2400">
                <a:latin typeface="Nunito" pitchFamily="2" charset="0"/>
              </a:rPr>
            </a:br>
            <a:r>
              <a:rPr lang="en-SG" sz="2400">
                <a:latin typeface="Nunito" pitchFamily="2" charset="0"/>
              </a:rPr>
              <a:t>and mapping where it occurs:</a:t>
            </a:r>
          </a:p>
          <a:p>
            <a:pPr marL="0" indent="0">
              <a:buNone/>
            </a:pPr>
            <a:r>
              <a:rPr lang="en-SG" sz="2400" b="1">
                <a:latin typeface="Nunito" pitchFamily="2" charset="0"/>
              </a:rPr>
              <a:t>Molecular</a:t>
            </a:r>
            <a:r>
              <a:rPr lang="en-SG" sz="2400">
                <a:latin typeface="Nunito" pitchFamily="2" charset="0"/>
              </a:rPr>
              <a:t> + </a:t>
            </a:r>
            <a:r>
              <a:rPr lang="en-SG" sz="2400" b="1">
                <a:latin typeface="Nunito" pitchFamily="2" charset="0"/>
              </a:rPr>
              <a:t>Spatial</a:t>
            </a:r>
            <a:r>
              <a:rPr lang="en-SG" sz="2400">
                <a:latin typeface="Nunito" pitchFamily="2" charset="0"/>
              </a:rPr>
              <a:t> profiling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96;p17">
            <a:extLst>
              <a:ext uri="{FF2B5EF4-FFF2-40B4-BE49-F238E27FC236}">
                <a16:creationId xmlns:a16="http://schemas.microsoft.com/office/drawing/2014/main" id="{A6CCB55E-0F25-4242-9F95-3C50F4BE93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1140" y="3635322"/>
            <a:ext cx="5184860" cy="22286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3F54F621-0304-4794-8344-77B9E2E95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30" y="1822768"/>
            <a:ext cx="4215230" cy="4081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3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Imaging resolution and coverage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06;p18">
            <a:extLst>
              <a:ext uri="{FF2B5EF4-FFF2-40B4-BE49-F238E27FC236}">
                <a16:creationId xmlns:a16="http://schemas.microsoft.com/office/drawing/2014/main" id="{21328FAF-17CC-4890-8C0A-3454B9C9F3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8565" y="1627241"/>
            <a:ext cx="5214870" cy="45411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9" name="Google Shape;136;p21">
            <a:extLst>
              <a:ext uri="{FF2B5EF4-FFF2-40B4-BE49-F238E27FC236}">
                <a16:creationId xmlns:a16="http://schemas.microsoft.com/office/drawing/2014/main" id="{31E06764-5C2D-4F1D-BF45-2500697665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506"/>
          <a:stretch/>
        </p:blipFill>
        <p:spPr>
          <a:xfrm>
            <a:off x="9025618" y="1627241"/>
            <a:ext cx="1419904" cy="13265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F44DBA-652B-48FD-B591-D1092194A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61179"/>
            <a:ext cx="8498840" cy="239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000">
                <a:latin typeface="Nunito" pitchFamily="2" charset="0"/>
              </a:rPr>
              <a:t>Dries, R., Zhu, Q., Dong, R. et al. Giotto: a toolbox for integrative analysis and visualization of spatial expression data. Genome Biol 22, 78 (2021).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C12E60-BD27-41B5-96B8-9FBEE5A88869}"/>
              </a:ext>
            </a:extLst>
          </p:cNvPr>
          <p:cNvSpPr/>
          <p:nvPr/>
        </p:nvSpPr>
        <p:spPr>
          <a:xfrm>
            <a:off x="7153340" y="3150280"/>
            <a:ext cx="288000" cy="288000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305F5C-0A7F-416D-A67D-A7849693676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441340" y="3294280"/>
            <a:ext cx="17941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4DC87E-8C75-45CA-81CD-3212DB613091}"/>
              </a:ext>
            </a:extLst>
          </p:cNvPr>
          <p:cNvSpPr txBox="1"/>
          <p:nvPr/>
        </p:nvSpPr>
        <p:spPr>
          <a:xfrm>
            <a:off x="9132280" y="3109614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478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latin typeface="Nunito" pitchFamily="2" charset="0"/>
              </a:rPr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SG" sz="2400">
                <a:solidFill>
                  <a:schemeClr val="bg1">
                    <a:lumMod val="75000"/>
                  </a:schemeClr>
                </a:solidFill>
                <a:latin typeface="Nunito" pitchFamily="2" charset="0"/>
              </a:rPr>
              <a:t>Timeline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678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SG" sz="2400">
                <a:latin typeface="Nunito" pitchFamily="2" charset="0"/>
              </a:rPr>
              <a:t>Increasing amounts of spatial omics data being generated</a:t>
            </a:r>
          </a:p>
          <a:p>
            <a:pPr>
              <a:lnSpc>
                <a:spcPct val="100000"/>
              </a:lnSpc>
            </a:pPr>
            <a:r>
              <a:rPr lang="en-SG" sz="2400">
                <a:latin typeface="Nunito" pitchFamily="2" charset="0"/>
              </a:rPr>
              <a:t>Biological insight into cell-type and spatial heterogeneity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51A5EF53-D7F2-4593-9045-3EA6515DDC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200" y="2977907"/>
            <a:ext cx="5623800" cy="21308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7" name="Google Shape;127;p20">
            <a:extLst>
              <a:ext uri="{FF2B5EF4-FFF2-40B4-BE49-F238E27FC236}">
                <a16:creationId xmlns:a16="http://schemas.microsoft.com/office/drawing/2014/main" id="{41D7C93A-E274-4A51-A12E-117DBF625A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40" y="2977907"/>
            <a:ext cx="5257800" cy="21308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2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E5F-0A3F-4C5D-B7E0-38E8DDD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205"/>
            <a:ext cx="10515600" cy="1325563"/>
          </a:xfrm>
        </p:spPr>
        <p:txBody>
          <a:bodyPr>
            <a:normAutofit/>
          </a:bodyPr>
          <a:lstStyle/>
          <a:p>
            <a:r>
              <a:rPr lang="en-SG" sz="4000">
                <a:latin typeface="Nunito" pitchFamily="2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3305-0187-4B55-AAF3-16701A3E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SG" sz="2400">
                <a:latin typeface="Nunito" pitchFamily="2" charset="0"/>
              </a:rPr>
              <a:t>While methods exist for </a:t>
            </a:r>
          </a:p>
          <a:p>
            <a:pPr lvl="1">
              <a:lnSpc>
                <a:spcPct val="120000"/>
              </a:lnSpc>
            </a:pPr>
            <a:r>
              <a:rPr lang="en-SG" sz="2000">
                <a:latin typeface="Nunito" pitchFamily="2" charset="0"/>
              </a:rPr>
              <a:t>Spot deconvolution (e.g. Robust Cell Type Deconvolution)</a:t>
            </a:r>
          </a:p>
          <a:p>
            <a:pPr lvl="1">
              <a:lnSpc>
                <a:spcPct val="120000"/>
              </a:lnSpc>
            </a:pPr>
            <a:r>
              <a:rPr lang="en-SG" sz="2000">
                <a:latin typeface="Nunito" pitchFamily="2" charset="0"/>
              </a:rPr>
              <a:t>Identification of spatial patterns (e.g. SpatialDE)</a:t>
            </a:r>
          </a:p>
          <a:p>
            <a:pPr lvl="1">
              <a:lnSpc>
                <a:spcPct val="120000"/>
              </a:lnSpc>
            </a:pPr>
            <a:r>
              <a:rPr lang="en-SG" sz="2000">
                <a:latin typeface="Nunito" pitchFamily="2" charset="0"/>
              </a:rPr>
              <a:t>Spatial clustering (e.g. BayesSpace)</a:t>
            </a:r>
          </a:p>
          <a:p>
            <a:pPr>
              <a:lnSpc>
                <a:spcPct val="120000"/>
              </a:lnSpc>
            </a:pPr>
            <a:r>
              <a:rPr lang="en-SG" sz="2400">
                <a:latin typeface="Nunito" pitchFamily="2" charset="0"/>
              </a:rPr>
              <a:t>Integration of spatial information with expression remains challenging</a:t>
            </a:r>
          </a:p>
        </p:txBody>
      </p:sp>
      <p:cxnSp>
        <p:nvCxnSpPr>
          <p:cNvPr id="4" name="Google Shape;56;p13">
            <a:extLst>
              <a:ext uri="{FF2B5EF4-FFF2-40B4-BE49-F238E27FC236}">
                <a16:creationId xmlns:a16="http://schemas.microsoft.com/office/drawing/2014/main" id="{19A055BC-D321-4AE7-AFDF-78E22E1A398B}"/>
              </a:ext>
            </a:extLst>
          </p:cNvPr>
          <p:cNvCxnSpPr>
            <a:cxnSpLocks/>
          </p:cNvCxnSpPr>
          <p:nvPr/>
        </p:nvCxnSpPr>
        <p:spPr>
          <a:xfrm>
            <a:off x="0" y="491679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6;p13">
            <a:extLst>
              <a:ext uri="{FF2B5EF4-FFF2-40B4-BE49-F238E27FC236}">
                <a16:creationId xmlns:a16="http://schemas.microsoft.com/office/drawing/2014/main" id="{8FCAB5A6-F9D4-40EE-BC5E-42E406539F2E}"/>
              </a:ext>
            </a:extLst>
          </p:cNvPr>
          <p:cNvCxnSpPr>
            <a:cxnSpLocks/>
          </p:cNvCxnSpPr>
          <p:nvPr/>
        </p:nvCxnSpPr>
        <p:spPr>
          <a:xfrm>
            <a:off x="0" y="6439891"/>
            <a:ext cx="1219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136;p21">
            <a:extLst>
              <a:ext uri="{FF2B5EF4-FFF2-40B4-BE49-F238E27FC236}">
                <a16:creationId xmlns:a16="http://schemas.microsoft.com/office/drawing/2014/main" id="{B02385B6-66CE-4CF6-BD81-DD52B21CEF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801" y="4297132"/>
            <a:ext cx="1861381" cy="187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7;p21">
            <a:extLst>
              <a:ext uri="{FF2B5EF4-FFF2-40B4-BE49-F238E27FC236}">
                <a16:creationId xmlns:a16="http://schemas.microsoft.com/office/drawing/2014/main" id="{15D83D73-11A1-400A-9F43-039636C8A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780" y="4297132"/>
            <a:ext cx="1861381" cy="1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8;p21">
            <a:extLst>
              <a:ext uri="{FF2B5EF4-FFF2-40B4-BE49-F238E27FC236}">
                <a16:creationId xmlns:a16="http://schemas.microsoft.com/office/drawing/2014/main" id="{02D1E8AC-7FBC-4D3F-9589-87286CAF3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5896"/>
          <a:stretch/>
        </p:blipFill>
        <p:spPr>
          <a:xfrm>
            <a:off x="4571560" y="4297132"/>
            <a:ext cx="2129530" cy="187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9;p21">
            <a:extLst>
              <a:ext uri="{FF2B5EF4-FFF2-40B4-BE49-F238E27FC236}">
                <a16:creationId xmlns:a16="http://schemas.microsoft.com/office/drawing/2014/main" id="{55A0A413-EA67-4EB5-90CC-C7DD88B766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539" y="4297132"/>
            <a:ext cx="2249101" cy="187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8;p21">
            <a:extLst>
              <a:ext uri="{FF2B5EF4-FFF2-40B4-BE49-F238E27FC236}">
                <a16:creationId xmlns:a16="http://schemas.microsoft.com/office/drawing/2014/main" id="{1CDA5773-611A-49DB-84F4-407A427FB5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8260"/>
          <a:stretch/>
        </p:blipFill>
        <p:spPr>
          <a:xfrm>
            <a:off x="6672756" y="4297132"/>
            <a:ext cx="2129530" cy="187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8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595959"/>
      </a:dk1>
      <a:lt1>
        <a:sysClr val="window" lastClr="FFFFFF"/>
      </a:lt1>
      <a:dk2>
        <a:srgbClr val="595959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Nunito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A624FA4115494DAB459434B2D9EC4B" ma:contentTypeVersion="9" ma:contentTypeDescription="Create a new document." ma:contentTypeScope="" ma:versionID="c7905f9ecd7ef6440c76e56f7637f442">
  <xsd:schema xmlns:xsd="http://www.w3.org/2001/XMLSchema" xmlns:xs="http://www.w3.org/2001/XMLSchema" xmlns:p="http://schemas.microsoft.com/office/2006/metadata/properties" xmlns:ns3="9f9279d7-93e6-4e32-a722-6056d8cfd9f3" xmlns:ns4="4c1afdec-06f7-4ca4-94df-6625f4588d3b" targetNamespace="http://schemas.microsoft.com/office/2006/metadata/properties" ma:root="true" ma:fieldsID="b850996366822278f987b5da1b531497" ns3:_="" ns4:_="">
    <xsd:import namespace="9f9279d7-93e6-4e32-a722-6056d8cfd9f3"/>
    <xsd:import namespace="4c1afdec-06f7-4ca4-94df-6625f4588d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279d7-93e6-4e32-a722-6056d8cfd9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afdec-06f7-4ca4-94df-6625f4588d3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3FA47F-611F-4153-8D83-4AD5C4EE82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9279d7-93e6-4e32-a722-6056d8cfd9f3"/>
    <ds:schemaRef ds:uri="4c1afdec-06f7-4ca4-94df-6625f4588d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5D615B-4315-4C0E-A92A-50AB888AD7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B62682-D117-4ACF-A7E2-9954BD72C4DE}">
  <ds:schemaRefs>
    <ds:schemaRef ds:uri="http://schemas.openxmlformats.org/package/2006/metadata/core-properties"/>
    <ds:schemaRef ds:uri="9f9279d7-93e6-4e32-a722-6056d8cfd9f3"/>
    <ds:schemaRef ds:uri="http://schemas.microsoft.com/office/2006/documentManagement/types"/>
    <ds:schemaRef ds:uri="http://schemas.microsoft.com/office/infopath/2007/PartnerControls"/>
    <ds:schemaRef ds:uri="4c1afdec-06f7-4ca4-94df-6625f4588d3b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877</Words>
  <Application>Microsoft Office PowerPoint</Application>
  <PresentationFormat>Widescreen</PresentationFormat>
  <Paragraphs>131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Nunito</vt:lpstr>
      <vt:lpstr>Office Theme</vt:lpstr>
      <vt:lpstr>ZB4171 A generative model for spatial omics</vt:lpstr>
      <vt:lpstr>Overview</vt:lpstr>
      <vt:lpstr>Overview</vt:lpstr>
      <vt:lpstr>Profiling expression</vt:lpstr>
      <vt:lpstr>Spatially-resolved omics</vt:lpstr>
      <vt:lpstr>Imaging resolution and coverage</vt:lpstr>
      <vt:lpstr>Overview</vt:lpstr>
      <vt:lpstr>Motivation</vt:lpstr>
      <vt:lpstr>Motivation</vt:lpstr>
      <vt:lpstr>Related work</vt:lpstr>
      <vt:lpstr>Overview</vt:lpstr>
      <vt:lpstr>Objective</vt:lpstr>
      <vt:lpstr>Overview</vt:lpstr>
      <vt:lpstr>Data</vt:lpstr>
      <vt:lpstr>Data</vt:lpstr>
      <vt:lpstr>Model</vt:lpstr>
      <vt:lpstr>Model</vt:lpstr>
      <vt:lpstr>Model</vt:lpstr>
      <vt:lpstr>Model</vt:lpstr>
      <vt:lpstr>Model</vt:lpstr>
      <vt:lpstr>Open questions</vt:lpstr>
      <vt:lpstr>Overview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ZB4171 A generative model for spatial omics</dc:title>
  <dc:creator>Joseph lee</dc:creator>
  <cp:lastModifiedBy>Joseph lee</cp:lastModifiedBy>
  <cp:revision>10</cp:revision>
  <dcterms:created xsi:type="dcterms:W3CDTF">2021-09-15T04:29:03Z</dcterms:created>
  <dcterms:modified xsi:type="dcterms:W3CDTF">2021-09-15T08:07:28Z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0x01010062A624FA4115494DAB459434B2D9EC4B</vt:lpwstr>
  </property>
</Properties>
</file>